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27"/>
  </p:notesMasterIdLst>
  <p:sldIdLst>
    <p:sldId id="272" r:id="rId2"/>
    <p:sldId id="256" r:id="rId3"/>
    <p:sldId id="274" r:id="rId4"/>
    <p:sldId id="275" r:id="rId5"/>
    <p:sldId id="277" r:id="rId6"/>
    <p:sldId id="278" r:id="rId7"/>
    <p:sldId id="279" r:id="rId8"/>
    <p:sldId id="258" r:id="rId9"/>
    <p:sldId id="280" r:id="rId10"/>
    <p:sldId id="269" r:id="rId11"/>
    <p:sldId id="259" r:id="rId12"/>
    <p:sldId id="260" r:id="rId13"/>
    <p:sldId id="261" r:id="rId14"/>
    <p:sldId id="271" r:id="rId15"/>
    <p:sldId id="281" r:id="rId16"/>
    <p:sldId id="262" r:id="rId17"/>
    <p:sldId id="264" r:id="rId18"/>
    <p:sldId id="265" r:id="rId19"/>
    <p:sldId id="270" r:id="rId20"/>
    <p:sldId id="257" r:id="rId21"/>
    <p:sldId id="266" r:id="rId22"/>
    <p:sldId id="267" r:id="rId23"/>
    <p:sldId id="282" r:id="rId24"/>
    <p:sldId id="268" r:id="rId25"/>
    <p:sldId id="273" r:id="rId26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9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690A44-FBC1-424B-A0C0-60B83E51E4C9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78431-F378-42AD-91E0-6C99DA2BF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78431-F378-42AD-91E0-6C99DA2BF03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78431-F378-42AD-91E0-6C99DA2BF03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78431-F378-42AD-91E0-6C99DA2BF03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78431-F378-42AD-91E0-6C99DA2BF03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A26A0-A54F-4D22-A3D2-12D6236FEEDE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35F9A-D2ED-4983-801C-38D2441556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A26A0-A54F-4D22-A3D2-12D6236FEEDE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35F9A-D2ED-4983-801C-38D2441556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A26A0-A54F-4D22-A3D2-12D6236FEEDE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35F9A-D2ED-4983-801C-38D2441556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A26A0-A54F-4D22-A3D2-12D6236FEEDE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35F9A-D2ED-4983-801C-38D2441556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A26A0-A54F-4D22-A3D2-12D6236FEEDE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35F9A-D2ED-4983-801C-38D2441556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A26A0-A54F-4D22-A3D2-12D6236FEEDE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35F9A-D2ED-4983-801C-38D2441556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A26A0-A54F-4D22-A3D2-12D6236FEEDE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35F9A-D2ED-4983-801C-38D2441556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A26A0-A54F-4D22-A3D2-12D6236FEEDE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35F9A-D2ED-4983-801C-38D2441556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A26A0-A54F-4D22-A3D2-12D6236FEEDE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35F9A-D2ED-4983-801C-38D2441556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A26A0-A54F-4D22-A3D2-12D6236FEEDE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35F9A-D2ED-4983-801C-38D2441556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A26A0-A54F-4D22-A3D2-12D6236FEEDE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35F9A-D2ED-4983-801C-38D2441556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A26A0-A54F-4D22-A3D2-12D6236FEEDE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35F9A-D2ED-4983-801C-38D2441556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theybrand.org/file_store/a/0/0/0/0/0/1/0/0/1/1/1/2/0/2/0/1/2/2/2/1_6681203_photo20100513_YMCA_Seniors_0891_preview.jpg" TargetMode="External"/><Relationship Id="rId4" Type="http://schemas.openxmlformats.org/officeDocument/2006/relationships/image" Target="../media/image12.gif"/><Relationship Id="rId5" Type="http://schemas.openxmlformats.org/officeDocument/2006/relationships/hyperlink" Target="http://theybrand.org/file_store/a/0/0/0/0/0/1/0/0/1/1/1/2/0/2/1/0/0/0/1/2_6681241_photo20100512_YMCA_Teens_0067_preview.jpg" TargetMode="External"/><Relationship Id="rId6" Type="http://schemas.openxmlformats.org/officeDocument/2006/relationships/image" Target="../media/image13.gif"/><Relationship Id="rId7" Type="http://schemas.openxmlformats.org/officeDocument/2006/relationships/hyperlink" Target="http://theybrand.org/file_store/a/0/0/0/0/0/1/0/0/1/1/1/2/0/2/0/0/2/2/0/1_6681172_photo20100608_YMCA_11_0030_preview.jpg" TargetMode="External"/><Relationship Id="rId8" Type="http://schemas.openxmlformats.org/officeDocument/2006/relationships/image" Target="../media/image14.gif"/><Relationship Id="rId9" Type="http://schemas.openxmlformats.org/officeDocument/2006/relationships/hyperlink" Target="http://theybrand.org/file_store/a/0/0/0/0/0/1/0/0/1/1/1/2/0/1/2/2/2/0/0/0_6680686_photo20100608_YMCA_18_0163_preview.jpg" TargetMode="External"/><Relationship Id="rId10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theybrand.org/file_store/a/0/0/0/0/0/1/0/0/1/1/1/2/0/2/0/1/2/2/2/1_6681203_photo20100513_YMCA_Seniors_0891_preview.jpg" TargetMode="External"/><Relationship Id="rId4" Type="http://schemas.openxmlformats.org/officeDocument/2006/relationships/image" Target="../media/image12.gif"/><Relationship Id="rId5" Type="http://schemas.openxmlformats.org/officeDocument/2006/relationships/hyperlink" Target="http://theybrand.org/file_store/a/0/0/0/0/0/1/0/0/1/1/1/2/0/2/1/0/0/0/1/2_6681241_photo20100512_YMCA_Teens_0067_preview.jpg" TargetMode="External"/><Relationship Id="rId6" Type="http://schemas.openxmlformats.org/officeDocument/2006/relationships/image" Target="../media/image13.gif"/><Relationship Id="rId7" Type="http://schemas.openxmlformats.org/officeDocument/2006/relationships/hyperlink" Target="http://theybrand.org/file_store/a/0/0/0/0/0/1/0/0/1/1/1/2/0/2/0/0/2/2/0/1_6681172_photo20100608_YMCA_11_0030_preview.jpg" TargetMode="External"/><Relationship Id="rId8" Type="http://schemas.openxmlformats.org/officeDocument/2006/relationships/image" Target="../media/image14.gif"/><Relationship Id="rId9" Type="http://schemas.openxmlformats.org/officeDocument/2006/relationships/hyperlink" Target="http://theybrand.org/file_store/a/0/0/0/0/0/1/0/0/1/1/1/2/0/1/2/2/2/0/0/0_6680686_photo20100608_YMCA_18_0163_preview.jpg" TargetMode="External"/><Relationship Id="rId10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jecarper@sevymca.or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         NAYDO Webinar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 smtClean="0"/>
              <a:t>    sponsored by </a:t>
            </a:r>
            <a:r>
              <a:rPr lang="en-US" dirty="0" err="1" smtClean="0"/>
              <a:t>Blackbaud</a:t>
            </a:r>
            <a:endParaRPr lang="en-US" dirty="0"/>
          </a:p>
        </p:txBody>
      </p:sp>
      <p:pic>
        <p:nvPicPr>
          <p:cNvPr id="33794" name="Picture 2" descr="http://ts2.mm.bing.net/images/thumbnail.aspx?q=1619049977121&amp;id=d6fc0302913efe052d8abef83df2940b&amp;url=http%3a%2f%2fwww.huntingtonymca.org%2fthemes%2fsite_themes%2fymca%2fimages%2ffeature%2fmay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981200"/>
            <a:ext cx="22479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gfymca.org/wp-content/uploads/2010/10/volleyball_camp_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9988" y="1752600"/>
            <a:ext cx="3304011" cy="5105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chet Book" pitchFamily="34" charset="0"/>
              </a:rPr>
              <a:t>Fundraising 101 </a:t>
            </a:r>
            <a:endParaRPr lang="en-US" dirty="0">
              <a:latin typeface="Cachet Boo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6172200" cy="48307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Cachet Book" pitchFamily="34" charset="0"/>
              </a:rPr>
              <a:t>Best results come from personal (1 on 1) contact</a:t>
            </a:r>
          </a:p>
          <a:p>
            <a:r>
              <a:rPr lang="en-US" dirty="0" smtClean="0">
                <a:latin typeface="Cachet Book" pitchFamily="34" charset="0"/>
              </a:rPr>
              <a:t>Fundraising is relationship building</a:t>
            </a:r>
          </a:p>
          <a:p>
            <a:r>
              <a:rPr lang="en-US" dirty="0" smtClean="0">
                <a:latin typeface="Cachet Book" pitchFamily="34" charset="0"/>
              </a:rPr>
              <a:t>Donors don’t usually give on the first contact</a:t>
            </a:r>
          </a:p>
          <a:p>
            <a:r>
              <a:rPr lang="en-US" dirty="0" smtClean="0">
                <a:latin typeface="Cachet Book" pitchFamily="34" charset="0"/>
              </a:rPr>
              <a:t>Donors don’t typically give at their maximum capacity the first time</a:t>
            </a:r>
          </a:p>
          <a:p>
            <a:r>
              <a:rPr lang="en-US" dirty="0" smtClean="0">
                <a:latin typeface="Cachet Book" pitchFamily="34" charset="0"/>
              </a:rPr>
              <a:t>Donors give to causes to which they feel a connection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chet Book" pitchFamily="34" charset="0"/>
              </a:rPr>
              <a:t>Why we think we love events?</a:t>
            </a:r>
            <a:endParaRPr lang="en-US" b="1" dirty="0">
              <a:latin typeface="Cachet Book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54102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sz="3600" dirty="0" smtClean="0">
                <a:latin typeface="Cachet Book" pitchFamily="34" charset="0"/>
              </a:rPr>
              <a:t>They are fun when they happen</a:t>
            </a:r>
          </a:p>
          <a:p>
            <a:r>
              <a:rPr lang="en-US" sz="3600" dirty="0" smtClean="0">
                <a:latin typeface="Cachet Book" pitchFamily="34" charset="0"/>
              </a:rPr>
              <a:t>Provide a sense of accomplishment</a:t>
            </a:r>
          </a:p>
          <a:p>
            <a:r>
              <a:rPr lang="en-US" sz="3600" dirty="0" smtClean="0">
                <a:latin typeface="Cachet Book" pitchFamily="34" charset="0"/>
              </a:rPr>
              <a:t>Provide plausible deniability</a:t>
            </a:r>
          </a:p>
          <a:p>
            <a:r>
              <a:rPr lang="en-US" sz="3600" dirty="0" smtClean="0">
                <a:latin typeface="Cachet Book" pitchFamily="34" charset="0"/>
              </a:rPr>
              <a:t>Results often measured anecdotally</a:t>
            </a:r>
          </a:p>
          <a:p>
            <a:r>
              <a:rPr lang="en-US" sz="3600" dirty="0" smtClean="0">
                <a:latin typeface="Cachet Book" pitchFamily="34" charset="0"/>
              </a:rPr>
              <a:t>Lack of tangible connectivity      between activity and mission</a:t>
            </a:r>
          </a:p>
          <a:p>
            <a:r>
              <a:rPr lang="en-US" sz="3600" dirty="0" smtClean="0">
                <a:latin typeface="Cachet Book" pitchFamily="34" charset="0"/>
              </a:rPr>
              <a:t>Shifting sense of purpose </a:t>
            </a:r>
            <a:endParaRPr lang="en-US" sz="3600" dirty="0">
              <a:latin typeface="Cachet Book" pitchFamily="34" charset="0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752600"/>
            <a:ext cx="3429000" cy="428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mage-0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88" y="1828800"/>
            <a:ext cx="3195638" cy="5029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chet Book" pitchFamily="34" charset="0"/>
              </a:rPr>
              <a:t>Danger of Events -Part 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864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chet Book" pitchFamily="34" charset="0"/>
              </a:rPr>
              <a:t>Can deplete resources</a:t>
            </a:r>
          </a:p>
          <a:p>
            <a:r>
              <a:rPr lang="en-US" dirty="0" smtClean="0">
                <a:latin typeface="Cachet Book" pitchFamily="34" charset="0"/>
              </a:rPr>
              <a:t>Create Event Fatigue</a:t>
            </a:r>
          </a:p>
          <a:p>
            <a:r>
              <a:rPr lang="en-US" dirty="0" smtClean="0">
                <a:latin typeface="Cachet Book" pitchFamily="34" charset="0"/>
              </a:rPr>
              <a:t>“All or Nothing” Approach</a:t>
            </a:r>
          </a:p>
          <a:p>
            <a:r>
              <a:rPr lang="en-US" dirty="0" smtClean="0">
                <a:latin typeface="Cachet Book" pitchFamily="34" charset="0"/>
              </a:rPr>
              <a:t>Return is Proportionate to the Level of Effort</a:t>
            </a:r>
          </a:p>
          <a:p>
            <a:r>
              <a:rPr lang="en-US" dirty="0" smtClean="0">
                <a:latin typeface="Cachet Book" pitchFamily="34" charset="0"/>
              </a:rPr>
              <a:t>Multi-purpose is             No-purpose</a:t>
            </a:r>
          </a:p>
          <a:p>
            <a:r>
              <a:rPr lang="en-US" dirty="0" smtClean="0">
                <a:latin typeface="Cachet Book" pitchFamily="34" charset="0"/>
              </a:rPr>
              <a:t>Community Saturation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chet Book" pitchFamily="34" charset="0"/>
              </a:rPr>
              <a:t>Danger of Events -Part II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1600200"/>
            <a:ext cx="57150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chet Book" pitchFamily="34" charset="0"/>
              </a:rPr>
              <a:t>Creates a Donor Base of Ticket Buyers</a:t>
            </a:r>
          </a:p>
          <a:p>
            <a:r>
              <a:rPr lang="en-US" dirty="0" smtClean="0">
                <a:latin typeface="Cachet Book" pitchFamily="34" charset="0"/>
              </a:rPr>
              <a:t>Split Focus</a:t>
            </a:r>
          </a:p>
          <a:p>
            <a:r>
              <a:rPr lang="en-US" dirty="0" smtClean="0">
                <a:latin typeface="Cachet Book" pitchFamily="34" charset="0"/>
              </a:rPr>
              <a:t>Losing Sight of the Goal</a:t>
            </a:r>
          </a:p>
          <a:p>
            <a:r>
              <a:rPr lang="en-US" dirty="0" smtClean="0">
                <a:latin typeface="Cachet Book" pitchFamily="34" charset="0"/>
              </a:rPr>
              <a:t>Disconnect between Event and Purpose</a:t>
            </a:r>
          </a:p>
          <a:p>
            <a:r>
              <a:rPr lang="en-US" dirty="0" smtClean="0">
                <a:latin typeface="Cachet Book" pitchFamily="34" charset="0"/>
              </a:rPr>
              <a:t>The Myth of Image Building</a:t>
            </a:r>
          </a:p>
          <a:p>
            <a:r>
              <a:rPr lang="en-US" dirty="0" smtClean="0">
                <a:latin typeface="Cachet Book" pitchFamily="34" charset="0"/>
              </a:rPr>
              <a:t>Beware the Sacred Cow!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2" descr="Image-0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1" y="2362200"/>
            <a:ext cx="2856706" cy="44958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chet Book" pitchFamily="34" charset="0"/>
              </a:rPr>
              <a:t>The </a:t>
            </a:r>
            <a:r>
              <a:rPr lang="en-US" dirty="0" err="1" smtClean="0">
                <a:latin typeface="Cachet Book" pitchFamily="34" charset="0"/>
              </a:rPr>
              <a:t>Nitty</a:t>
            </a:r>
            <a:r>
              <a:rPr lang="en-US" dirty="0" smtClean="0">
                <a:latin typeface="Cachet Book" pitchFamily="34" charset="0"/>
              </a:rPr>
              <a:t> Gritty</a:t>
            </a:r>
            <a:endParaRPr lang="en-US" dirty="0">
              <a:latin typeface="Cachet Book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smtClean="0">
                <a:latin typeface="Cachet Book" pitchFamily="34" charset="0"/>
              </a:rPr>
              <a:t>Events can: </a:t>
            </a:r>
          </a:p>
          <a:p>
            <a:pPr lvl="1" algn="ctr">
              <a:buFont typeface="Arial" pitchFamily="34" charset="0"/>
              <a:buChar char="•"/>
            </a:pPr>
            <a:r>
              <a:rPr lang="en-US" sz="3600" dirty="0" smtClean="0">
                <a:latin typeface="Cachet Book" pitchFamily="34" charset="0"/>
              </a:rPr>
              <a:t>generate excitement </a:t>
            </a:r>
          </a:p>
          <a:p>
            <a:pPr lvl="1" algn="ctr">
              <a:buFont typeface="Arial" pitchFamily="34" charset="0"/>
              <a:buChar char="•"/>
            </a:pPr>
            <a:r>
              <a:rPr lang="en-US" sz="3600" dirty="0" smtClean="0">
                <a:latin typeface="Cachet Book" pitchFamily="34" charset="0"/>
              </a:rPr>
              <a:t>engage people </a:t>
            </a:r>
          </a:p>
          <a:p>
            <a:pPr lvl="1" algn="ctr">
              <a:buFont typeface="Arial" pitchFamily="34" charset="0"/>
              <a:buChar char="•"/>
            </a:pPr>
            <a:r>
              <a:rPr lang="en-US" sz="3600" dirty="0" smtClean="0">
                <a:latin typeface="Cachet Book" pitchFamily="34" charset="0"/>
              </a:rPr>
              <a:t>provide enjoyable opportunities for volunteers</a:t>
            </a:r>
            <a:r>
              <a:rPr lang="en-US" dirty="0" smtClean="0">
                <a:latin typeface="Cachet Book" pitchFamily="34" charset="0"/>
              </a:rPr>
              <a:t> </a:t>
            </a:r>
          </a:p>
          <a:p>
            <a:endParaRPr lang="en-US" dirty="0"/>
          </a:p>
        </p:txBody>
      </p:sp>
      <p:pic>
        <p:nvPicPr>
          <p:cNvPr id="1026" name="Picture 2" descr="http://theybrand.org/file_store/a/0/0/0/0/0/1/0/0/1/1/1/2/0/2/0/1/2/2/1/1_6681203_photo20100513_YMCA_Seniors_0891_thumbnail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5029199"/>
            <a:ext cx="2286000" cy="1828802"/>
          </a:xfrm>
          <a:prstGeom prst="rect">
            <a:avLst/>
          </a:prstGeom>
          <a:noFill/>
        </p:spPr>
      </p:pic>
      <p:pic>
        <p:nvPicPr>
          <p:cNvPr id="1028" name="Picture 4" descr="http://theybrand.org/file_store/a/0/0/0/0/0/1/0/0/1/1/1/2/0/2/1/0/0/0/1/1_6681241_photo20100512_YMCA_Teens_0067_thumbnail.gif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876799"/>
            <a:ext cx="2476499" cy="1981201"/>
          </a:xfrm>
          <a:prstGeom prst="rect">
            <a:avLst/>
          </a:prstGeom>
          <a:noFill/>
        </p:spPr>
      </p:pic>
      <p:pic>
        <p:nvPicPr>
          <p:cNvPr id="1030" name="Picture 6" descr="http://theybrand.org/file_store/a/0/0/0/0/0/1/0/0/1/1/1/2/0/2/0/0/2/2/0/0_6681172_photo20100608_YMCA_11_0030_thumbnail.gif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38400" y="5212079"/>
            <a:ext cx="2057400" cy="1645922"/>
          </a:xfrm>
          <a:prstGeom prst="rect">
            <a:avLst/>
          </a:prstGeom>
          <a:noFill/>
        </p:spPr>
      </p:pic>
      <p:pic>
        <p:nvPicPr>
          <p:cNvPr id="1032" name="Picture 8" descr="http://theybrand.org/file_store/a/0/0/0/0/0/1/0/0/1/1/1/2/0/1/2/2/1/2/2/0_6680686_photo20100608_YMCA_18_0163_thumbnail.gif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24400" y="5181600"/>
            <a:ext cx="2095498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chet Book" pitchFamily="34" charset="0"/>
              </a:rPr>
              <a:t>The </a:t>
            </a:r>
            <a:r>
              <a:rPr lang="en-US" dirty="0" err="1" smtClean="0">
                <a:latin typeface="Cachet Book" pitchFamily="34" charset="0"/>
              </a:rPr>
              <a:t>Nitty</a:t>
            </a:r>
            <a:r>
              <a:rPr lang="en-US" dirty="0" smtClean="0">
                <a:latin typeface="Cachet Book" pitchFamily="34" charset="0"/>
              </a:rPr>
              <a:t> Gritty</a:t>
            </a:r>
            <a:endParaRPr lang="en-US" dirty="0">
              <a:latin typeface="Cachet Book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 smtClean="0">
                <a:latin typeface="Cachet Book" pitchFamily="34" charset="0"/>
              </a:rPr>
              <a:t> But:</a:t>
            </a:r>
          </a:p>
          <a:p>
            <a:pPr algn="ctr"/>
            <a:r>
              <a:rPr lang="en-US" sz="3600" dirty="0" smtClean="0">
                <a:latin typeface="Cachet Book" pitchFamily="34" charset="0"/>
              </a:rPr>
              <a:t>Often the cost does not justify the amount of money raised</a:t>
            </a:r>
          </a:p>
          <a:p>
            <a:pPr algn="ctr">
              <a:buNone/>
            </a:pPr>
            <a:endParaRPr lang="en-US" sz="3600" dirty="0" smtClean="0">
              <a:latin typeface="Cachet Book" pitchFamily="34" charset="0"/>
            </a:endParaRPr>
          </a:p>
          <a:p>
            <a:pPr algn="ctr"/>
            <a:r>
              <a:rPr lang="en-US" sz="3600" dirty="0" smtClean="0">
                <a:latin typeface="Cachet Book" pitchFamily="34" charset="0"/>
              </a:rPr>
              <a:t>The “Mission Impact” can get lost</a:t>
            </a:r>
          </a:p>
          <a:p>
            <a:pPr algn="ctr"/>
            <a:endParaRPr lang="en-US" sz="3600" dirty="0" smtClean="0">
              <a:latin typeface="Cachet Book" pitchFamily="34" charset="0"/>
            </a:endParaRPr>
          </a:p>
          <a:p>
            <a:pPr algn="ctr"/>
            <a:endParaRPr lang="en-US" sz="3600" dirty="0" smtClean="0">
              <a:latin typeface="Cachet Book" pitchFamily="34" charset="0"/>
            </a:endParaRPr>
          </a:p>
          <a:p>
            <a:endParaRPr lang="en-US" dirty="0"/>
          </a:p>
        </p:txBody>
      </p:sp>
      <p:pic>
        <p:nvPicPr>
          <p:cNvPr id="1026" name="Picture 2" descr="http://theybrand.org/file_store/a/0/0/0/0/0/1/0/0/1/1/1/2/0/2/0/1/2/2/1/1_6681203_photo20100513_YMCA_Seniors_0891_thumbnail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5029199"/>
            <a:ext cx="2286000" cy="1828802"/>
          </a:xfrm>
          <a:prstGeom prst="rect">
            <a:avLst/>
          </a:prstGeom>
          <a:noFill/>
        </p:spPr>
      </p:pic>
      <p:pic>
        <p:nvPicPr>
          <p:cNvPr id="1028" name="Picture 4" descr="http://theybrand.org/file_store/a/0/0/0/0/0/1/0/0/1/1/1/2/0/2/1/0/0/0/1/1_6681241_photo20100512_YMCA_Teens_0067_thumbnail.gif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876799"/>
            <a:ext cx="2476499" cy="1981201"/>
          </a:xfrm>
          <a:prstGeom prst="rect">
            <a:avLst/>
          </a:prstGeom>
          <a:noFill/>
        </p:spPr>
      </p:pic>
      <p:pic>
        <p:nvPicPr>
          <p:cNvPr id="1030" name="Picture 6" descr="http://theybrand.org/file_store/a/0/0/0/0/0/1/0/0/1/1/1/2/0/2/0/0/2/2/0/0_6681172_photo20100608_YMCA_11_0030_thumbnail.gif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38400" y="5212079"/>
            <a:ext cx="2057400" cy="1645922"/>
          </a:xfrm>
          <a:prstGeom prst="rect">
            <a:avLst/>
          </a:prstGeom>
          <a:noFill/>
        </p:spPr>
      </p:pic>
      <p:pic>
        <p:nvPicPr>
          <p:cNvPr id="1032" name="Picture 8" descr="http://theybrand.org/file_store/a/0/0/0/0/0/1/0/0/1/1/1/2/0/1/2/2/1/2/2/0_6680686_photo20100608_YMCA_18_0163_thumbnail.gif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24400" y="5181600"/>
            <a:ext cx="2095498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5900" y="32004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chet Book" pitchFamily="34" charset="0"/>
              </a:rPr>
              <a:t>Issues of Resource Depletion</a:t>
            </a:r>
            <a:endParaRPr lang="en-US" b="1" dirty="0">
              <a:latin typeface="Cachet Boo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4770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chet Book" pitchFamily="34" charset="0"/>
              </a:rPr>
              <a:t>Lowest ROI next to Direct Mail</a:t>
            </a:r>
          </a:p>
          <a:p>
            <a:r>
              <a:rPr lang="en-US" dirty="0" smtClean="0">
                <a:latin typeface="Cachet Book" pitchFamily="34" charset="0"/>
              </a:rPr>
              <a:t>May require large capital outlays</a:t>
            </a:r>
          </a:p>
          <a:p>
            <a:r>
              <a:rPr lang="en-US" dirty="0" smtClean="0">
                <a:latin typeface="Cachet Book" pitchFamily="34" charset="0"/>
              </a:rPr>
              <a:t>Can be fraught with hidden costs</a:t>
            </a:r>
          </a:p>
          <a:p>
            <a:r>
              <a:rPr lang="en-US" dirty="0" smtClean="0">
                <a:latin typeface="Cachet Book" pitchFamily="34" charset="0"/>
              </a:rPr>
              <a:t>Ties up staff and volunteer time  (sometimes for long periods)</a:t>
            </a:r>
          </a:p>
          <a:p>
            <a:r>
              <a:rPr lang="en-US" dirty="0" smtClean="0">
                <a:latin typeface="Cachet Book" pitchFamily="34" charset="0"/>
              </a:rPr>
              <a:t>Pulls resources from other              activities with higher ROI</a:t>
            </a:r>
          </a:p>
          <a:p>
            <a:r>
              <a:rPr lang="en-US" dirty="0" smtClean="0">
                <a:latin typeface="Cachet Book" pitchFamily="34" charset="0"/>
              </a:rPr>
              <a:t>Event Fatigue</a:t>
            </a:r>
            <a:endParaRPr lang="en-US" dirty="0">
              <a:latin typeface="Cachet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676400"/>
            <a:ext cx="2828925" cy="353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chet Book" pitchFamily="34" charset="0"/>
              </a:rPr>
              <a:t>Mission Impact?</a:t>
            </a:r>
            <a:endParaRPr lang="en-US" b="1" dirty="0">
              <a:latin typeface="Cachet Boo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638800" cy="48307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Cachet Book" pitchFamily="34" charset="0"/>
              </a:rPr>
              <a:t>The “Home Run” approach</a:t>
            </a:r>
          </a:p>
          <a:p>
            <a:r>
              <a:rPr lang="en-US" dirty="0" smtClean="0">
                <a:latin typeface="Cachet Book" pitchFamily="34" charset="0"/>
              </a:rPr>
              <a:t>“All or Nothing” approach</a:t>
            </a:r>
          </a:p>
          <a:p>
            <a:r>
              <a:rPr lang="en-US" dirty="0" smtClean="0">
                <a:latin typeface="Cachet Book" pitchFamily="34" charset="0"/>
              </a:rPr>
              <a:t>Multi-Purpose is No-Purpose</a:t>
            </a:r>
          </a:p>
          <a:p>
            <a:r>
              <a:rPr lang="en-US" dirty="0" smtClean="0">
                <a:latin typeface="Cachet Book" pitchFamily="34" charset="0"/>
              </a:rPr>
              <a:t>Splitting the focus</a:t>
            </a:r>
          </a:p>
          <a:p>
            <a:r>
              <a:rPr lang="en-US" dirty="0" smtClean="0">
                <a:latin typeface="Cachet Book" pitchFamily="34" charset="0"/>
              </a:rPr>
              <a:t>Not understanding the purpose</a:t>
            </a:r>
          </a:p>
          <a:p>
            <a:r>
              <a:rPr lang="en-US" dirty="0" smtClean="0">
                <a:latin typeface="Cachet Book" pitchFamily="34" charset="0"/>
              </a:rPr>
              <a:t>Disconnect between the event and the purpose of the event</a:t>
            </a:r>
          </a:p>
          <a:p>
            <a:r>
              <a:rPr lang="en-US" dirty="0" smtClean="0">
                <a:latin typeface="Cachet Book" pitchFamily="34" charset="0"/>
              </a:rPr>
              <a:t>Image building mythology</a:t>
            </a:r>
          </a:p>
          <a:p>
            <a:r>
              <a:rPr lang="en-US" dirty="0" smtClean="0">
                <a:latin typeface="Cachet Book" pitchFamily="34" charset="0"/>
              </a:rPr>
              <a:t>Sacred Cows make great hamburger</a:t>
            </a:r>
          </a:p>
          <a:p>
            <a:endParaRPr lang="en-US" dirty="0" smtClean="0">
              <a:latin typeface="Cachet Book" pitchFamily="34" charset="0"/>
            </a:endParaRPr>
          </a:p>
          <a:p>
            <a:endParaRPr lang="en-US" dirty="0" smtClean="0">
              <a:latin typeface="Cachet Book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3657600"/>
            <a:ext cx="40005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chet Book" pitchFamily="34" charset="0"/>
              </a:rPr>
              <a:t>Why Have an Event?</a:t>
            </a:r>
            <a:endParaRPr lang="en-US" b="1" dirty="0">
              <a:latin typeface="Cachet Boo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>
                <a:latin typeface="Cachet Book" pitchFamily="34" charset="0"/>
              </a:rPr>
              <a:t>Fund raising?</a:t>
            </a:r>
          </a:p>
          <a:p>
            <a:pPr algn="ctr"/>
            <a:r>
              <a:rPr lang="en-US" sz="4000" dirty="0" smtClean="0">
                <a:latin typeface="Cachet Book" pitchFamily="34" charset="0"/>
              </a:rPr>
              <a:t>Friend raising?</a:t>
            </a:r>
          </a:p>
          <a:p>
            <a:r>
              <a:rPr lang="en-US" sz="4000" dirty="0" smtClean="0">
                <a:latin typeface="Cachet Book" pitchFamily="34" charset="0"/>
              </a:rPr>
              <a:t>Appreciation?</a:t>
            </a:r>
          </a:p>
          <a:p>
            <a:pPr algn="ctr"/>
            <a:r>
              <a:rPr lang="en-US" sz="4000" dirty="0" smtClean="0">
                <a:latin typeface="Cachet Book" pitchFamily="34" charset="0"/>
              </a:rPr>
              <a:t>Cultivation?</a:t>
            </a:r>
          </a:p>
          <a:p>
            <a:r>
              <a:rPr lang="en-US" sz="4000" dirty="0" smtClean="0">
                <a:latin typeface="Cachet Book" pitchFamily="34" charset="0"/>
              </a:rPr>
              <a:t>Awareness?</a:t>
            </a:r>
          </a:p>
          <a:p>
            <a:pPr algn="ctr"/>
            <a:r>
              <a:rPr lang="en-US" sz="4000" dirty="0" smtClean="0">
                <a:latin typeface="Cachet Book" pitchFamily="34" charset="0"/>
              </a:rPr>
              <a:t>Strategic?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chet Book" pitchFamily="34" charset="0"/>
              </a:rPr>
              <a:t>Bottom Line?</a:t>
            </a:r>
            <a:endParaRPr lang="en-US" dirty="0">
              <a:latin typeface="Cachet Book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766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Cachet Book" pitchFamily="34" charset="0"/>
              </a:rPr>
              <a:t>Events should primarily be utilized to: </a:t>
            </a:r>
          </a:p>
          <a:p>
            <a:pPr lvl="1"/>
            <a:r>
              <a:rPr lang="en-US" sz="3000" dirty="0" smtClean="0">
                <a:latin typeface="Cachet Book" pitchFamily="34" charset="0"/>
              </a:rPr>
              <a:t>attract new donors</a:t>
            </a:r>
          </a:p>
          <a:p>
            <a:pPr lvl="1"/>
            <a:r>
              <a:rPr lang="en-US" sz="3000" dirty="0" smtClean="0">
                <a:latin typeface="Cachet Book" pitchFamily="34" charset="0"/>
              </a:rPr>
              <a:t>cultivate existing donors and volunteers </a:t>
            </a:r>
          </a:p>
          <a:p>
            <a:pPr lvl="1"/>
            <a:r>
              <a:rPr lang="en-US" sz="3000" dirty="0" smtClean="0">
                <a:latin typeface="Cachet Book" pitchFamily="34" charset="0"/>
              </a:rPr>
              <a:t>thank donors, volunteers and staff </a:t>
            </a:r>
          </a:p>
          <a:p>
            <a:pPr lvl="1"/>
            <a:r>
              <a:rPr lang="en-US" sz="3000" dirty="0" smtClean="0">
                <a:latin typeface="Cachet Book" pitchFamily="34" charset="0"/>
              </a:rPr>
              <a:t>or provide community education</a:t>
            </a:r>
            <a:endParaRPr lang="en-US" sz="3000" dirty="0">
              <a:latin typeface="Cachet Book" pitchFamily="34" charset="0"/>
            </a:endParaRPr>
          </a:p>
        </p:txBody>
      </p:sp>
      <p:pic>
        <p:nvPicPr>
          <p:cNvPr id="2052" name="Picture 4" descr="http://ts4.mm.bing.net/images/thumbnail.aspx?q=1592448453779&amp;id=0820a063270f6100dc114d6bb9bbbf2e&amp;url=http%3a%2f%2fwww.burbankymca.org%2fimages%2fdon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4857751"/>
            <a:ext cx="3429000" cy="2000250"/>
          </a:xfrm>
          <a:prstGeom prst="rect">
            <a:avLst/>
          </a:prstGeom>
          <a:noFill/>
        </p:spPr>
      </p:pic>
      <p:pic>
        <p:nvPicPr>
          <p:cNvPr id="2054" name="Picture 6" descr="http://ts2.mm.bing.net/images/thumbnail.aspx?q=1515214813597&amp;id=ecafd0212ff12fd2de2c51d6eb67f7c0&amp;url=http%3a%2f%2fwww.burbankymca.org%2fimages%2fvolunte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902200"/>
            <a:ext cx="3352800" cy="195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the 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762000"/>
            <a:ext cx="3352800" cy="488076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Event Marketing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/>
              <a:t>                      It’s Not About the Event!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3200400"/>
          </a:xfrm>
        </p:spPr>
        <p:txBody>
          <a:bodyPr/>
          <a:lstStyle/>
          <a:p>
            <a:r>
              <a:rPr lang="en-US" i="1" dirty="0" smtClean="0">
                <a:latin typeface="Cachet Book" pitchFamily="34" charset="0"/>
              </a:rPr>
              <a:t>“Incremental planning and sustained execution can make the insurmountable possible.”</a:t>
            </a:r>
            <a:endParaRPr lang="en-US" i="1" dirty="0">
              <a:latin typeface="Cachet Book" pitchFamily="34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1959" y="3429000"/>
            <a:ext cx="3532641" cy="282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2966" y="3048000"/>
            <a:ext cx="3051036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chet Book" pitchFamily="34" charset="0"/>
              </a:rPr>
              <a:t>Keys to Successful Events</a:t>
            </a:r>
            <a:endParaRPr lang="en-US" b="1" dirty="0">
              <a:latin typeface="Cachet Boo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6781800" cy="47545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Cachet Book" pitchFamily="34" charset="0"/>
              </a:rPr>
              <a:t>The right size matters – Bigger is not Better</a:t>
            </a:r>
          </a:p>
          <a:p>
            <a:r>
              <a:rPr lang="en-US" dirty="0" smtClean="0">
                <a:latin typeface="Cachet Book" pitchFamily="34" charset="0"/>
              </a:rPr>
              <a:t>Events </a:t>
            </a:r>
            <a:r>
              <a:rPr lang="en-US" u="sng" dirty="0" smtClean="0">
                <a:latin typeface="Cachet Book" pitchFamily="34" charset="0"/>
              </a:rPr>
              <a:t>MUST</a:t>
            </a:r>
            <a:r>
              <a:rPr lang="en-US" dirty="0" smtClean="0">
                <a:latin typeface="Cachet Book" pitchFamily="34" charset="0"/>
              </a:rPr>
              <a:t> flow out of an overall strategy</a:t>
            </a:r>
          </a:p>
          <a:p>
            <a:r>
              <a:rPr lang="en-US" dirty="0" smtClean="0">
                <a:latin typeface="Cachet Book" pitchFamily="34" charset="0"/>
              </a:rPr>
              <a:t>Maintain a single focused purpose</a:t>
            </a:r>
          </a:p>
          <a:p>
            <a:r>
              <a:rPr lang="en-US" dirty="0" smtClean="0">
                <a:latin typeface="Cachet Book" pitchFamily="34" charset="0"/>
              </a:rPr>
              <a:t>The location must be as meaningful as the event</a:t>
            </a:r>
          </a:p>
          <a:p>
            <a:r>
              <a:rPr lang="en-US" dirty="0" smtClean="0">
                <a:latin typeface="Cachet Book" pitchFamily="34" charset="0"/>
              </a:rPr>
              <a:t>Maintain control of the event experience</a:t>
            </a:r>
          </a:p>
          <a:p>
            <a:r>
              <a:rPr lang="en-US" dirty="0" smtClean="0">
                <a:latin typeface="Cachet Book" pitchFamily="34" charset="0"/>
              </a:rPr>
              <a:t>Rely on volunteers rather than staff</a:t>
            </a:r>
          </a:p>
          <a:p>
            <a:r>
              <a:rPr lang="en-US" dirty="0" smtClean="0">
                <a:latin typeface="Cachet Book" pitchFamily="34" charset="0"/>
              </a:rPr>
              <a:t>Craft your guest list carefully</a:t>
            </a:r>
          </a:p>
          <a:p>
            <a:r>
              <a:rPr lang="en-US" dirty="0" smtClean="0">
                <a:latin typeface="Cachet Book" pitchFamily="34" charset="0"/>
              </a:rPr>
              <a:t>Create ownership</a:t>
            </a:r>
          </a:p>
          <a:p>
            <a:r>
              <a:rPr lang="en-US" dirty="0" smtClean="0">
                <a:latin typeface="Cachet Book" pitchFamily="34" charset="0"/>
              </a:rPr>
              <a:t>Be creative!!! </a:t>
            </a:r>
          </a:p>
          <a:p>
            <a:r>
              <a:rPr lang="en-US" dirty="0" smtClean="0">
                <a:latin typeface="Cachet Book" pitchFamily="34" charset="0"/>
              </a:rPr>
              <a:t>Eliminate obstacles to attendance!</a:t>
            </a:r>
            <a:endParaRPr lang="en-US" dirty="0">
              <a:latin typeface="Cachet Book" pitchFamily="34" charset="0"/>
            </a:endParaRPr>
          </a:p>
          <a:p>
            <a:r>
              <a:rPr lang="en-US" dirty="0" smtClean="0">
                <a:latin typeface="Cachet Book" pitchFamily="34" charset="0"/>
              </a:rPr>
              <a:t>Have a planned follow-up strategy</a:t>
            </a:r>
            <a:endParaRPr lang="en-US" dirty="0">
              <a:latin typeface="Cachet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chet Book" pitchFamily="34" charset="0"/>
              </a:rPr>
              <a:t>Some Types of Events</a:t>
            </a:r>
            <a:endParaRPr lang="en-US" b="1" dirty="0">
              <a:latin typeface="Cachet Boo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latin typeface="Cachet Book" pitchFamily="34" charset="0"/>
              </a:rPr>
              <a:t>Destination Event</a:t>
            </a:r>
          </a:p>
          <a:p>
            <a:r>
              <a:rPr lang="en-US" sz="2800" dirty="0" smtClean="0">
                <a:latin typeface="Cachet Book" pitchFamily="34" charset="0"/>
              </a:rPr>
              <a:t>New Member Event</a:t>
            </a:r>
          </a:p>
          <a:p>
            <a:r>
              <a:rPr lang="en-US" sz="2800" dirty="0" smtClean="0">
                <a:latin typeface="Cachet Book" pitchFamily="34" charset="0"/>
              </a:rPr>
              <a:t>New Donor Event</a:t>
            </a:r>
          </a:p>
          <a:p>
            <a:r>
              <a:rPr lang="en-US" sz="2800" dirty="0" smtClean="0">
                <a:latin typeface="Cachet Book" pitchFamily="34" charset="0"/>
              </a:rPr>
              <a:t>Meet the Beneficiaries Event</a:t>
            </a:r>
          </a:p>
          <a:p>
            <a:r>
              <a:rPr lang="en-US" sz="2800" dirty="0" smtClean="0">
                <a:latin typeface="Cachet Book" pitchFamily="34" charset="0"/>
              </a:rPr>
              <a:t>Celebrations</a:t>
            </a:r>
          </a:p>
          <a:p>
            <a:r>
              <a:rPr lang="en-US" sz="2800" dirty="0" smtClean="0">
                <a:latin typeface="Cachet Book" pitchFamily="34" charset="0"/>
              </a:rPr>
              <a:t>Ambush Event</a:t>
            </a:r>
          </a:p>
          <a:p>
            <a:r>
              <a:rPr lang="en-US" sz="2800" dirty="0" smtClean="0">
                <a:latin typeface="Cachet Book" pitchFamily="34" charset="0"/>
              </a:rPr>
              <a:t>Non-event Event</a:t>
            </a:r>
          </a:p>
          <a:p>
            <a:r>
              <a:rPr lang="en-US" sz="2800" dirty="0" smtClean="0">
                <a:latin typeface="Cachet Book" pitchFamily="34" charset="0"/>
              </a:rPr>
              <a:t>Info Event</a:t>
            </a:r>
          </a:p>
          <a:p>
            <a:r>
              <a:rPr lang="en-US" sz="2800" dirty="0" smtClean="0">
                <a:latin typeface="Cachet Book" pitchFamily="34" charset="0"/>
              </a:rPr>
              <a:t>Community Event</a:t>
            </a:r>
            <a:endParaRPr lang="en-US" sz="2800" dirty="0">
              <a:latin typeface="Cachet Book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8468" y="3657600"/>
            <a:ext cx="4915532" cy="32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chet Medium" pitchFamily="34" charset="0"/>
              </a:rPr>
              <a:t>Three Examples</a:t>
            </a:r>
            <a:endParaRPr lang="en-US" dirty="0">
              <a:latin typeface="Cachet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25963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Cachet Book" pitchFamily="34" charset="0"/>
              </a:rPr>
              <a:t>New Member Event</a:t>
            </a:r>
          </a:p>
          <a:p>
            <a:pPr algn="ctr"/>
            <a:r>
              <a:rPr lang="en-US" sz="4400" dirty="0" smtClean="0">
                <a:latin typeface="Cachet Book" pitchFamily="34" charset="0"/>
              </a:rPr>
              <a:t>Business Appreciation Event</a:t>
            </a:r>
          </a:p>
          <a:p>
            <a:pPr algn="ctr"/>
            <a:r>
              <a:rPr lang="en-US" sz="4400" dirty="0" smtClean="0">
                <a:latin typeface="Cachet Book" pitchFamily="34" charset="0"/>
              </a:rPr>
              <a:t>Community Health Event</a:t>
            </a:r>
            <a:endParaRPr lang="en-US" sz="4400" dirty="0">
              <a:latin typeface="Cachet Book" pitchFamily="34" charset="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4455780"/>
            <a:ext cx="6758484" cy="2402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chet Book" pitchFamily="34" charset="0"/>
              </a:rPr>
              <a:t>Final Thoughts</a:t>
            </a:r>
            <a:endParaRPr lang="en-US" b="1" dirty="0">
              <a:latin typeface="Cachet Book" pitchFamily="34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447800"/>
            <a:ext cx="3449435" cy="331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Cachet Book" pitchFamily="34" charset="0"/>
              </a:rPr>
              <a:t>Control costs</a:t>
            </a:r>
          </a:p>
          <a:p>
            <a:r>
              <a:rPr lang="en-US" dirty="0" smtClean="0">
                <a:latin typeface="Cachet Book" pitchFamily="34" charset="0"/>
              </a:rPr>
              <a:t>Manage the event                                       	(before, during, after)</a:t>
            </a:r>
          </a:p>
          <a:p>
            <a:r>
              <a:rPr lang="en-US" dirty="0" smtClean="0">
                <a:latin typeface="Cachet Book" pitchFamily="34" charset="0"/>
              </a:rPr>
              <a:t>Be strategic</a:t>
            </a:r>
          </a:p>
          <a:p>
            <a:r>
              <a:rPr lang="en-US" dirty="0" smtClean="0">
                <a:latin typeface="Cachet Book" pitchFamily="34" charset="0"/>
              </a:rPr>
              <a:t>Eliminate obstacles</a:t>
            </a:r>
          </a:p>
          <a:p>
            <a:r>
              <a:rPr lang="en-US" dirty="0" smtClean="0">
                <a:latin typeface="Cachet Book" pitchFamily="34" charset="0"/>
              </a:rPr>
              <a:t>Be consistent</a:t>
            </a:r>
          </a:p>
          <a:p>
            <a:r>
              <a:rPr lang="en-US" dirty="0" smtClean="0">
                <a:latin typeface="Cachet Book" pitchFamily="34" charset="0"/>
              </a:rPr>
              <a:t>Monday Morning Quarterback</a:t>
            </a:r>
          </a:p>
          <a:p>
            <a:r>
              <a:rPr lang="en-US" dirty="0" smtClean="0">
                <a:latin typeface="Cachet Book" pitchFamily="34" charset="0"/>
              </a:rPr>
              <a:t>DO NOT use the excuse…it was great for PR!</a:t>
            </a:r>
            <a:endParaRPr lang="en-US" dirty="0">
              <a:latin typeface="Cachet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chet Book" pitchFamily="34" charset="0"/>
              </a:rPr>
              <a:t>    CONTACT INFORMATION</a:t>
            </a:r>
            <a:endParaRPr lang="en-US" dirty="0">
              <a:latin typeface="Cachet Boo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smtClean="0">
                <a:latin typeface="Cachet Book" pitchFamily="34" charset="0"/>
              </a:rPr>
              <a:t>James E. Carper</a:t>
            </a:r>
          </a:p>
          <a:p>
            <a:pPr algn="ctr">
              <a:buNone/>
            </a:pPr>
            <a:r>
              <a:rPr lang="en-US" sz="3600" dirty="0" smtClean="0">
                <a:latin typeface="Cachet Book" pitchFamily="34" charset="0"/>
              </a:rPr>
              <a:t>Director of Development</a:t>
            </a:r>
          </a:p>
          <a:p>
            <a:pPr algn="ctr">
              <a:buNone/>
            </a:pPr>
            <a:r>
              <a:rPr lang="en-US" sz="3600" dirty="0" smtClean="0">
                <a:latin typeface="Cachet Book" pitchFamily="34" charset="0"/>
              </a:rPr>
              <a:t>Southeast Ventura County YMCA</a:t>
            </a:r>
          </a:p>
          <a:p>
            <a:pPr algn="ctr">
              <a:buNone/>
            </a:pPr>
            <a:r>
              <a:rPr lang="en-US" sz="2400" dirty="0" smtClean="0">
                <a:latin typeface="Cachet Book" pitchFamily="34" charset="0"/>
              </a:rPr>
              <a:t>100 E. Thousand Oaks Blvd., Ste 295</a:t>
            </a:r>
          </a:p>
          <a:p>
            <a:pPr algn="ctr">
              <a:buNone/>
            </a:pPr>
            <a:r>
              <a:rPr lang="en-US" sz="2400" dirty="0" smtClean="0">
                <a:latin typeface="Cachet Book" pitchFamily="34" charset="0"/>
              </a:rPr>
              <a:t>Thousand Oaks, CA 91360</a:t>
            </a:r>
          </a:p>
          <a:p>
            <a:pPr algn="ctr">
              <a:buNone/>
            </a:pPr>
            <a:endParaRPr lang="en-US" sz="2000" dirty="0" smtClean="0">
              <a:latin typeface="Cachet Book" pitchFamily="34" charset="0"/>
            </a:endParaRPr>
          </a:p>
          <a:p>
            <a:pPr algn="ctr">
              <a:buNone/>
            </a:pPr>
            <a:r>
              <a:rPr lang="en-US" sz="3600" dirty="0" smtClean="0">
                <a:latin typeface="Cachet Book" pitchFamily="34" charset="0"/>
                <a:hlinkClick r:id="rId2"/>
              </a:rPr>
              <a:t>jecarper@sevymca.org</a:t>
            </a:r>
            <a:endParaRPr lang="en-US" sz="3600" dirty="0" smtClean="0">
              <a:latin typeface="Cachet Book" pitchFamily="34" charset="0"/>
            </a:endParaRPr>
          </a:p>
          <a:p>
            <a:pPr algn="ctr">
              <a:buNone/>
            </a:pPr>
            <a:r>
              <a:rPr lang="en-US" sz="3600" dirty="0" smtClean="0">
                <a:latin typeface="Cachet Book" pitchFamily="34" charset="0"/>
              </a:rPr>
              <a:t>805.497.3081 x103</a:t>
            </a:r>
            <a:endParaRPr lang="en-US" sz="3600" dirty="0">
              <a:latin typeface="Cachet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379" y="4114800"/>
            <a:ext cx="3152017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chet Medium" pitchFamily="34" charset="0"/>
              </a:rPr>
              <a:t>Event Marketing: a Brief History</a:t>
            </a:r>
            <a:endParaRPr lang="en-US" dirty="0">
              <a:latin typeface="Cachet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3048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en-US" dirty="0" smtClean="0"/>
          </a:p>
          <a:p>
            <a:pPr algn="ctr"/>
            <a:r>
              <a:rPr lang="en-US" sz="4800" dirty="0" smtClean="0">
                <a:latin typeface="Cachet Book" pitchFamily="34" charset="0"/>
              </a:rPr>
              <a:t>Events Gone Wild</a:t>
            </a:r>
          </a:p>
          <a:p>
            <a:pPr algn="ctr"/>
            <a:r>
              <a:rPr lang="en-US" sz="4800" dirty="0" smtClean="0">
                <a:latin typeface="Cachet Book" pitchFamily="34" charset="0"/>
              </a:rPr>
              <a:t>Financial Impact Studies</a:t>
            </a:r>
          </a:p>
          <a:p>
            <a:pPr algn="ctr"/>
            <a:r>
              <a:rPr lang="en-US" sz="4800" dirty="0" smtClean="0">
                <a:latin typeface="Cachet Book" pitchFamily="34" charset="0"/>
              </a:rPr>
              <a:t>The Predictable Response</a:t>
            </a:r>
          </a:p>
          <a:p>
            <a:pPr algn="ctr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Donor Cultivation: Model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The Fundraising Four Legged Stool </a:t>
            </a:r>
          </a:p>
          <a:p>
            <a:pPr algn="ctr">
              <a:buNone/>
            </a:pPr>
            <a:r>
              <a:rPr lang="en-US" dirty="0" smtClean="0"/>
              <a:t>Hank </a:t>
            </a:r>
            <a:r>
              <a:rPr lang="en-US" dirty="0" err="1" smtClean="0"/>
              <a:t>Rosso</a:t>
            </a:r>
            <a:endParaRPr lang="en-US" dirty="0" smtClean="0"/>
          </a:p>
          <a:p>
            <a:pPr algn="ctr">
              <a:buNone/>
            </a:pPr>
            <a:endParaRPr lang="en-US" sz="2000" dirty="0" smtClean="0"/>
          </a:p>
          <a:p>
            <a:pPr>
              <a:buNone/>
            </a:pPr>
            <a:r>
              <a:rPr lang="en-US" dirty="0" smtClean="0"/>
              <a:t>                       Annual Campaign</a:t>
            </a:r>
          </a:p>
          <a:p>
            <a:pPr algn="ctr">
              <a:buNone/>
            </a:pPr>
            <a:r>
              <a:rPr lang="en-US" dirty="0" smtClean="0"/>
              <a:t>Major Gifts</a:t>
            </a:r>
          </a:p>
          <a:p>
            <a:pPr algn="ctr">
              <a:buNone/>
            </a:pPr>
            <a:r>
              <a:rPr lang="en-US" dirty="0" smtClean="0"/>
              <a:t>                      Capital Campaign</a:t>
            </a:r>
          </a:p>
          <a:p>
            <a:pPr algn="r">
              <a:buNone/>
            </a:pPr>
            <a:r>
              <a:rPr lang="en-US" dirty="0" smtClean="0"/>
              <a:t>Endowments/Planned Giving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599308"/>
            <a:ext cx="2133600" cy="2677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chet Medium" pitchFamily="34" charset="0"/>
              </a:rPr>
              <a:t>Donor Cultivation: Model I</a:t>
            </a:r>
            <a:endParaRPr lang="en-US" dirty="0">
              <a:latin typeface="Cachet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05800" cy="46783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dirty="0" smtClean="0">
                <a:latin typeface="Cachet Medium" pitchFamily="34" charset="0"/>
              </a:rPr>
              <a:t>Tactics</a:t>
            </a:r>
          </a:p>
          <a:p>
            <a:pPr algn="ctr">
              <a:buNone/>
            </a:pPr>
            <a:endParaRPr lang="en-US" sz="1050" dirty="0" smtClean="0">
              <a:latin typeface="Cachet Medium" pitchFamily="34" charset="0"/>
            </a:endParaRPr>
          </a:p>
          <a:p>
            <a:pPr algn="ctr"/>
            <a:r>
              <a:rPr lang="en-US" sz="3600" dirty="0" smtClean="0">
                <a:latin typeface="Cachet Book" pitchFamily="34" charset="0"/>
              </a:rPr>
              <a:t>One-on-One</a:t>
            </a:r>
          </a:p>
          <a:p>
            <a:pPr algn="ctr"/>
            <a:r>
              <a:rPr lang="en-US" sz="3600" dirty="0" err="1" smtClean="0">
                <a:latin typeface="Cachet Book" pitchFamily="34" charset="0"/>
              </a:rPr>
              <a:t>Phonathons</a:t>
            </a:r>
            <a:endParaRPr lang="en-US" sz="3600" dirty="0" smtClean="0">
              <a:latin typeface="Cachet Book" pitchFamily="34" charset="0"/>
            </a:endParaRPr>
          </a:p>
          <a:p>
            <a:pPr algn="ctr"/>
            <a:r>
              <a:rPr lang="en-US" sz="3600" dirty="0" smtClean="0">
                <a:latin typeface="Cachet Book" pitchFamily="34" charset="0"/>
              </a:rPr>
              <a:t>Direct Mail</a:t>
            </a:r>
          </a:p>
          <a:p>
            <a:pPr algn="ctr"/>
            <a:r>
              <a:rPr lang="en-US" sz="3600" dirty="0" smtClean="0">
                <a:latin typeface="Cachet Book" pitchFamily="34" charset="0"/>
              </a:rPr>
              <a:t>Communications</a:t>
            </a:r>
          </a:p>
          <a:p>
            <a:pPr algn="ctr"/>
            <a:r>
              <a:rPr lang="en-US" sz="3600" dirty="0" smtClean="0">
                <a:latin typeface="Cachet Book" pitchFamily="34" charset="0"/>
              </a:rPr>
              <a:t>Stewardship</a:t>
            </a:r>
          </a:p>
          <a:p>
            <a:pPr algn="ctr"/>
            <a:r>
              <a:rPr lang="en-US" sz="3600" dirty="0" smtClean="0">
                <a:latin typeface="Cachet Book" pitchFamily="34" charset="0"/>
              </a:rPr>
              <a:t>EVENTS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sz="2000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3810000"/>
            <a:ext cx="19050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733800"/>
            <a:ext cx="19050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67000"/>
            <a:ext cx="4419600" cy="3585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Donor Cultivation: Model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The Fundraising Pyramid</a:t>
            </a:r>
          </a:p>
          <a:p>
            <a:pPr algn="ctr">
              <a:buNone/>
            </a:pPr>
            <a:endParaRPr lang="en-US" sz="2000" dirty="0" smtClean="0"/>
          </a:p>
          <a:p>
            <a:pPr algn="ctr">
              <a:buNone/>
            </a:pPr>
            <a:r>
              <a:rPr lang="en-US" dirty="0" smtClean="0"/>
              <a:t>           Endowments/Planned Giving</a:t>
            </a:r>
          </a:p>
          <a:p>
            <a:pPr algn="ctr">
              <a:buNone/>
            </a:pPr>
            <a:r>
              <a:rPr lang="en-US" dirty="0" smtClean="0"/>
              <a:t>Capital Campaign</a:t>
            </a:r>
          </a:p>
          <a:p>
            <a:pPr algn="ctr">
              <a:buNone/>
            </a:pPr>
            <a:r>
              <a:rPr lang="en-US" dirty="0" smtClean="0"/>
              <a:t>Major Gifts</a:t>
            </a:r>
          </a:p>
          <a:p>
            <a:pPr algn="ctr">
              <a:buNone/>
            </a:pPr>
            <a:r>
              <a:rPr lang="en-US" dirty="0" smtClean="0"/>
              <a:t>                       Annual Campaign</a:t>
            </a:r>
          </a:p>
          <a:p>
            <a:pPr algn="ctr">
              <a:buNone/>
            </a:pPr>
            <a:r>
              <a:rPr lang="en-US" dirty="0" smtClean="0"/>
              <a:t>                EVENTS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242316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209800"/>
            <a:ext cx="7772400" cy="1524000"/>
          </a:xfrm>
        </p:spPr>
        <p:txBody>
          <a:bodyPr/>
          <a:lstStyle/>
          <a:p>
            <a:r>
              <a:rPr lang="en-US" dirty="0" smtClean="0">
                <a:latin typeface="Cachet Book" pitchFamily="34" charset="0"/>
              </a:rPr>
              <a:t>What Happened to Events?</a:t>
            </a:r>
            <a:endParaRPr lang="en-US" dirty="0">
              <a:latin typeface="Cachet Book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latin typeface="Cachet Book" pitchFamily="34" charset="0"/>
              </a:rPr>
              <a:t>They became part of the structure…</a:t>
            </a:r>
          </a:p>
          <a:p>
            <a:r>
              <a:rPr lang="en-US" dirty="0" smtClean="0">
                <a:latin typeface="Cachet Book" pitchFamily="34" charset="0"/>
              </a:rPr>
              <a:t>Rather than a method or approach to building the structure.</a:t>
            </a:r>
            <a:endParaRPr lang="en-US" dirty="0">
              <a:latin typeface="Cachet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87962"/>
          </a:xfrm>
        </p:spPr>
        <p:txBody>
          <a:bodyPr/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>
                <a:latin typeface="Cachet Book" pitchFamily="34" charset="0"/>
              </a:rPr>
              <a:t>“Many people spend more time planning the wedding than they do planning the marriage.”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</a:t>
            </a:r>
            <a:r>
              <a:rPr lang="en-US" dirty="0" err="1" smtClean="0"/>
              <a:t>Zig</a:t>
            </a:r>
            <a:r>
              <a:rPr lang="en-US" dirty="0" smtClean="0"/>
              <a:t> </a:t>
            </a:r>
            <a:r>
              <a:rPr lang="en-US" dirty="0" err="1" smtClean="0"/>
              <a:t>Ziglar</a:t>
            </a:r>
            <a:r>
              <a:rPr lang="en-US" dirty="0" smtClean="0"/>
              <a:t> (1926 -)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3238500"/>
            <a:ext cx="28956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1752600"/>
            <a:ext cx="19145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achet Book" pitchFamily="34" charset="0"/>
              </a:rPr>
              <a:t>The Basics – Why do we fundraise?</a:t>
            </a:r>
            <a:endParaRPr lang="en-US" dirty="0">
              <a:latin typeface="Cachet Book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Cachet Book" pitchFamily="34" charset="0"/>
              </a:rPr>
              <a:t>Communicate the Mission of the YMCA</a:t>
            </a:r>
          </a:p>
          <a:p>
            <a:r>
              <a:rPr lang="en-US" dirty="0" smtClean="0">
                <a:latin typeface="Cachet Book" pitchFamily="34" charset="0"/>
              </a:rPr>
              <a:t>Share our Mission Impact with the Community</a:t>
            </a:r>
          </a:p>
          <a:p>
            <a:r>
              <a:rPr lang="en-US" dirty="0" smtClean="0">
                <a:latin typeface="Cachet Book" pitchFamily="34" charset="0"/>
              </a:rPr>
              <a:t>Foster a Sense of Community</a:t>
            </a:r>
          </a:p>
          <a:p>
            <a:r>
              <a:rPr lang="en-US" dirty="0" smtClean="0">
                <a:latin typeface="Cachet Book" pitchFamily="34" charset="0"/>
              </a:rPr>
              <a:t>Secure a Community Investment</a:t>
            </a:r>
          </a:p>
          <a:p>
            <a:pPr algn="r"/>
            <a:r>
              <a:rPr lang="en-US" dirty="0" smtClean="0">
                <a:latin typeface="Cachet Book" pitchFamily="34" charset="0"/>
              </a:rPr>
              <a:t>Strengthen YMCA Volunteer Partnerships</a:t>
            </a:r>
          </a:p>
          <a:p>
            <a:pPr algn="r"/>
            <a:r>
              <a:rPr lang="en-US" dirty="0" smtClean="0">
                <a:latin typeface="Cachet Book" pitchFamily="34" charset="0"/>
              </a:rPr>
              <a:t>Cultivate Community Advocates</a:t>
            </a:r>
          </a:p>
          <a:p>
            <a:pPr algn="r"/>
            <a:r>
              <a:rPr lang="en-US" dirty="0" smtClean="0">
                <a:latin typeface="Cachet Book" pitchFamily="34" charset="0"/>
              </a:rPr>
              <a:t>Increase Community Supporters</a:t>
            </a:r>
          </a:p>
          <a:p>
            <a:pPr algn="r"/>
            <a:r>
              <a:rPr lang="en-US" dirty="0" smtClean="0">
                <a:latin typeface="Cachet Book" pitchFamily="34" charset="0"/>
              </a:rPr>
              <a:t>Generate Needed Funding</a:t>
            </a:r>
          </a:p>
          <a:p>
            <a:endParaRPr lang="en-US" dirty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81000" y="4467225"/>
            <a:ext cx="19145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</TotalTime>
  <Words>715</Words>
  <Application>Microsoft Macintosh PowerPoint</Application>
  <PresentationFormat>On-screen Show (4:3)</PresentationFormat>
  <Paragraphs>174</Paragraphs>
  <Slides>25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         NAYDO Webinar  </vt:lpstr>
      <vt:lpstr>Event Marketing</vt:lpstr>
      <vt:lpstr>Event Marketing: a Brief History</vt:lpstr>
      <vt:lpstr>Donor Cultivation: Model I</vt:lpstr>
      <vt:lpstr>Donor Cultivation: Model I</vt:lpstr>
      <vt:lpstr>Donor Cultivation: Model II</vt:lpstr>
      <vt:lpstr>What Happened to Events?</vt:lpstr>
      <vt:lpstr> “Many people spend more time planning the wedding than they do planning the marriage.”         Zig Ziglar (1926 -) </vt:lpstr>
      <vt:lpstr>The Basics – Why do we fundraise?</vt:lpstr>
      <vt:lpstr>Fundraising 101 </vt:lpstr>
      <vt:lpstr>Why we think we love events?</vt:lpstr>
      <vt:lpstr>Danger of Events -Part I</vt:lpstr>
      <vt:lpstr>Danger of Events -Part II</vt:lpstr>
      <vt:lpstr>The Nitty Gritty</vt:lpstr>
      <vt:lpstr>The Nitty Gritty</vt:lpstr>
      <vt:lpstr>Issues of Resource Depletion</vt:lpstr>
      <vt:lpstr>Mission Impact?</vt:lpstr>
      <vt:lpstr>Why Have an Event?</vt:lpstr>
      <vt:lpstr>Bottom Line?</vt:lpstr>
      <vt:lpstr>“Incremental planning and sustained execution can make the insurmountable possible.”</vt:lpstr>
      <vt:lpstr>Keys to Successful Events</vt:lpstr>
      <vt:lpstr>Some Types of Events</vt:lpstr>
      <vt:lpstr>Three Examples</vt:lpstr>
      <vt:lpstr>Final Thoughts</vt:lpstr>
      <vt:lpstr>    CONTACT INFORMATION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Marketing</dc:title>
  <dc:creator>jcarper</dc:creator>
  <cp:lastModifiedBy>Mary Zoller</cp:lastModifiedBy>
  <cp:revision>85</cp:revision>
  <dcterms:created xsi:type="dcterms:W3CDTF">2012-02-07T01:11:55Z</dcterms:created>
  <dcterms:modified xsi:type="dcterms:W3CDTF">2012-02-07T01:17:17Z</dcterms:modified>
</cp:coreProperties>
</file>